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65" r:id="rId3"/>
    <p:sldId id="256" r:id="rId4"/>
    <p:sldId id="287" r:id="rId5"/>
    <p:sldId id="289" r:id="rId6"/>
    <p:sldId id="292" r:id="rId7"/>
    <p:sldId id="266" r:id="rId8"/>
    <p:sldId id="268" r:id="rId9"/>
    <p:sldId id="267" r:id="rId10"/>
    <p:sldId id="269" r:id="rId11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462" y="-108"/>
      </p:cViewPr>
      <p:guideLst>
        <p:guide orient="horz" pos="2928"/>
        <p:guide pos="216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3CCFE263-8F8B-46E8-AC60-F36907E12DE5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12BDE79E-F0F8-4A89-9A03-C9DC3D2E5E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24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DE79E-F0F8-4A89-9A03-C9DC3D2E5E6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02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DE79E-F0F8-4A89-9A03-C9DC3D2E5E6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17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DE79E-F0F8-4A89-9A03-C9DC3D2E5E6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8985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dirty="0"/>
              <a:t>Search for representations (generation)</a:t>
            </a:r>
          </a:p>
          <a:p>
            <a:pPr lvl="1"/>
            <a:r>
              <a:rPr lang="en-US" dirty="0"/>
              <a:t>Instantiate representations (</a:t>
            </a:r>
            <a:r>
              <a:rPr lang="en-US" dirty="0" err="1"/>
              <a:t>encodon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Shift representations (iterative adjustment)</a:t>
            </a:r>
          </a:p>
          <a:p>
            <a:pPr lvl="1"/>
            <a:r>
              <a:rPr lang="en-US" dirty="0"/>
              <a:t>Consume </a:t>
            </a:r>
            <a:r>
              <a:rPr lang="en-US" dirty="0" err="1"/>
              <a:t>encodon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DE79E-F0F8-4A89-9A03-C9DC3D2E5E6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015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DE79E-F0F8-4A89-9A03-C9DC3D2E5E6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5851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DE79E-F0F8-4A89-9A03-C9DC3D2E5E6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8582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DE79E-F0F8-4A89-9A03-C9DC3D2E5E6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378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DE79E-F0F8-4A89-9A03-C9DC3D2E5E6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589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A565-50CD-4C81-A9EE-14FBBACE95E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5219C-0FB9-4DF6-BF81-8433EB0FE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237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A565-50CD-4C81-A9EE-14FBBACE95E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5219C-0FB9-4DF6-BF81-8433EB0FE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534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A565-50CD-4C81-A9EE-14FBBACE95E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5219C-0FB9-4DF6-BF81-8433EB0FE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32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A565-50CD-4C81-A9EE-14FBBACE95E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5219C-0FB9-4DF6-BF81-8433EB0FE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879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A565-50CD-4C81-A9EE-14FBBACE95E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5219C-0FB9-4DF6-BF81-8433EB0FE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37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A565-50CD-4C81-A9EE-14FBBACE95E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5219C-0FB9-4DF6-BF81-8433EB0FE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460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A565-50CD-4C81-A9EE-14FBBACE95E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5219C-0FB9-4DF6-BF81-8433EB0FE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821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A565-50CD-4C81-A9EE-14FBBACE95E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5219C-0FB9-4DF6-BF81-8433EB0FE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185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A565-50CD-4C81-A9EE-14FBBACE95E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5219C-0FB9-4DF6-BF81-8433EB0FE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88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A565-50CD-4C81-A9EE-14FBBACE95E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5219C-0FB9-4DF6-BF81-8433EB0FE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196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8A565-50CD-4C81-A9EE-14FBBACE95E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5219C-0FB9-4DF6-BF81-8433EB0FE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858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78A565-50CD-4C81-A9EE-14FBBACE95EE}" type="datetimeFigureOut">
              <a:rPr lang="en-US" smtClean="0"/>
              <a:t>7/27/2015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5219C-0FB9-4DF6-BF81-8433EB0FE2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645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peterpirolli.com/" TargetMode="Externa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" r="55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742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670" y="1928812"/>
            <a:ext cx="5023730" cy="4776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r>
              <a:rPr lang="en-US" dirty="0" smtClean="0"/>
              <a:t>Rate </a:t>
            </a:r>
            <a:r>
              <a:rPr lang="en-US" dirty="0"/>
              <a:t>of gain is overall value/interaction </a:t>
            </a:r>
            <a:r>
              <a:rPr lang="en-US" dirty="0" smtClean="0"/>
              <a:t>cost</a:t>
            </a:r>
          </a:p>
          <a:p>
            <a:r>
              <a:rPr lang="en-US" dirty="0" smtClean="0"/>
              <a:t>Information / time between plus in patch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749586"/>
              </p:ext>
            </p:extLst>
          </p:nvPr>
        </p:nvGraphicFramePr>
        <p:xfrm>
          <a:off x="1143000" y="2209800"/>
          <a:ext cx="236220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144780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sz="3600" b="0" i="1" dirty="0" smtClean="0">
                          <a:solidFill>
                            <a:schemeClr val="tx1"/>
                          </a:solidFill>
                        </a:rPr>
                        <a:t>R </a:t>
                      </a:r>
                      <a:r>
                        <a:rPr lang="en-US" sz="3600" b="0" dirty="0" smtClean="0">
                          <a:solidFill>
                            <a:schemeClr val="tx1"/>
                          </a:solidFill>
                        </a:rPr>
                        <a:t>=</a:t>
                      </a:r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dirty="0" smtClean="0">
                          <a:solidFill>
                            <a:schemeClr val="tx1"/>
                          </a:solidFill>
                        </a:rPr>
                        <a:t>g(</a:t>
                      </a:r>
                      <a:r>
                        <a:rPr lang="en-US" sz="3600" b="0" i="1" dirty="0" err="1" smtClean="0">
                          <a:solidFill>
                            <a:schemeClr val="tx1"/>
                          </a:solidFill>
                        </a:rPr>
                        <a:t>t</a:t>
                      </a:r>
                      <a:r>
                        <a:rPr lang="en-US" sz="3600" b="0" baseline="-25000" dirty="0" err="1" smtClean="0">
                          <a:solidFill>
                            <a:schemeClr val="tx1"/>
                          </a:solidFill>
                        </a:rPr>
                        <a:t>W</a:t>
                      </a:r>
                      <a:r>
                        <a:rPr lang="en-US" sz="36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0" i="1" dirty="0" err="1" smtClean="0">
                          <a:solidFill>
                            <a:schemeClr val="tx1"/>
                          </a:solidFill>
                        </a:rPr>
                        <a:t>t</a:t>
                      </a:r>
                      <a:r>
                        <a:rPr lang="en-US" sz="3600" b="0" baseline="-25000" dirty="0" err="1" smtClean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US" sz="3600" b="0" dirty="0" smtClean="0">
                          <a:solidFill>
                            <a:schemeClr val="tx1"/>
                          </a:solidFill>
                        </a:rPr>
                        <a:t> + </a:t>
                      </a:r>
                      <a:r>
                        <a:rPr lang="en-US" sz="3600" b="0" i="1" dirty="0" err="1" smtClean="0">
                          <a:solidFill>
                            <a:schemeClr val="tx1"/>
                          </a:solidFill>
                        </a:rPr>
                        <a:t>t</a:t>
                      </a:r>
                      <a:r>
                        <a:rPr lang="en-US" sz="3600" b="0" i="0" baseline="-25000" dirty="0" err="1" smtClean="0">
                          <a:solidFill>
                            <a:schemeClr val="tx1"/>
                          </a:solidFill>
                        </a:rPr>
                        <a:t>W</a:t>
                      </a:r>
                      <a:endParaRPr lang="en-US" sz="3600" b="0" i="0" baseline="-25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7874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idx="1"/>
          </p:nvPr>
        </p:nvSpPr>
        <p:spPr/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1231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6418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Scholarly research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1. Science of information science</a:t>
            </a:r>
          </a:p>
          <a:p>
            <a:pPr marL="0" indent="0">
              <a:buNone/>
            </a:pPr>
            <a:r>
              <a:rPr lang="en-US" dirty="0" smtClean="0"/>
              <a:t>2. Scholarly Communications System</a:t>
            </a:r>
          </a:p>
          <a:p>
            <a:pPr marL="0" indent="0">
              <a:buNone/>
            </a:pPr>
            <a:r>
              <a:rPr lang="en-US" dirty="0" smtClean="0"/>
              <a:t>3. Search &amp; retrieval: Structures</a:t>
            </a:r>
          </a:p>
          <a:p>
            <a:pPr marL="0" indent="0">
              <a:buNone/>
            </a:pPr>
            <a:r>
              <a:rPr lang="en-US" dirty="0" smtClean="0"/>
              <a:t>4. Search &amp; retrieval: Behaviors</a:t>
            </a:r>
          </a:p>
          <a:p>
            <a:pPr marL="457200" lvl="1" indent="0">
              <a:buNone/>
            </a:pPr>
            <a:r>
              <a:rPr lang="en-US" dirty="0" smtClean="0"/>
              <a:t>			--Break--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5. Producing evidence</a:t>
            </a:r>
          </a:p>
          <a:p>
            <a:pPr marL="0" indent="0">
              <a:buNone/>
            </a:pPr>
            <a:r>
              <a:rPr lang="en-US" dirty="0" smtClean="0"/>
              <a:t>6. Research agenda</a:t>
            </a:r>
          </a:p>
          <a:p>
            <a:pPr marL="0" indent="0">
              <a:buNone/>
            </a:pPr>
            <a:r>
              <a:rPr lang="en-US" dirty="0" smtClean="0"/>
              <a:t>7. Knight Library</a:t>
            </a:r>
          </a:p>
        </p:txBody>
      </p:sp>
    </p:spTree>
    <p:extLst>
      <p:ext uri="{BB962C8B-B14F-4D97-AF65-F5344CB8AC3E}">
        <p14:creationId xmlns:p14="http://schemas.microsoft.com/office/powerpoint/2010/main" val="1508874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1: </a:t>
            </a:r>
            <a:r>
              <a:rPr lang="en-US" dirty="0" smtClean="0"/>
              <a:t>Cognition of search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403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3800" y="304800"/>
            <a:ext cx="5334000" cy="58213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800" dirty="0" smtClean="0"/>
              <a:t>ATTENTION</a:t>
            </a:r>
          </a:p>
          <a:p>
            <a:pPr marL="0" indent="0">
              <a:buNone/>
            </a:pPr>
            <a:r>
              <a:rPr lang="en-US" sz="2800" smtClean="0"/>
              <a:t>“What </a:t>
            </a:r>
            <a:r>
              <a:rPr lang="en-US" sz="2800" dirty="0">
                <a:solidFill>
                  <a:srgbClr val="FF0000"/>
                </a:solidFill>
              </a:rPr>
              <a:t>information</a:t>
            </a:r>
            <a:r>
              <a:rPr lang="en-US" sz="2800" dirty="0"/>
              <a:t> consumes is rather obvious: it </a:t>
            </a:r>
            <a:r>
              <a:rPr lang="en-US" sz="2800" dirty="0">
                <a:solidFill>
                  <a:srgbClr val="FF0000"/>
                </a:solidFill>
              </a:rPr>
              <a:t>consumes</a:t>
            </a:r>
            <a:r>
              <a:rPr lang="en-US" sz="2800" dirty="0"/>
              <a:t> the </a:t>
            </a:r>
            <a:r>
              <a:rPr lang="en-US" sz="2800" dirty="0">
                <a:solidFill>
                  <a:srgbClr val="FF0000"/>
                </a:solidFill>
              </a:rPr>
              <a:t>attention</a:t>
            </a:r>
            <a:r>
              <a:rPr lang="en-US" sz="2800" dirty="0"/>
              <a:t> of its recipients. </a:t>
            </a: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 smtClean="0"/>
              <a:t>Hence </a:t>
            </a:r>
            <a:r>
              <a:rPr lang="en-US" sz="2800" dirty="0"/>
              <a:t>a </a:t>
            </a:r>
            <a:r>
              <a:rPr lang="en-US" sz="2800" dirty="0">
                <a:solidFill>
                  <a:srgbClr val="FF0000"/>
                </a:solidFill>
              </a:rPr>
              <a:t>wealth of information </a:t>
            </a:r>
            <a:r>
              <a:rPr lang="en-US" sz="2800" dirty="0"/>
              <a:t>creates a </a:t>
            </a:r>
            <a:r>
              <a:rPr lang="en-US" sz="2800" dirty="0">
                <a:solidFill>
                  <a:srgbClr val="FF0000"/>
                </a:solidFill>
              </a:rPr>
              <a:t>poverty of attention</a:t>
            </a:r>
            <a:r>
              <a:rPr lang="en-US" sz="2800" dirty="0"/>
              <a:t> and a need to </a:t>
            </a:r>
            <a:r>
              <a:rPr lang="en-US" sz="2800" dirty="0">
                <a:solidFill>
                  <a:srgbClr val="FF0000"/>
                </a:solidFill>
              </a:rPr>
              <a:t>allocate</a:t>
            </a:r>
            <a:r>
              <a:rPr lang="en-US" sz="2800" dirty="0"/>
              <a:t> that </a:t>
            </a:r>
            <a:r>
              <a:rPr lang="en-US" sz="2800" dirty="0">
                <a:solidFill>
                  <a:srgbClr val="FF0000"/>
                </a:solidFill>
              </a:rPr>
              <a:t>attention efficiently</a:t>
            </a:r>
            <a:r>
              <a:rPr lang="en-US" sz="2800" dirty="0"/>
              <a:t> among the overabundance of information sources that might consume it</a:t>
            </a:r>
            <a:r>
              <a:rPr lang="en-US" sz="2800" dirty="0" smtClean="0"/>
              <a:t>"</a:t>
            </a:r>
            <a:endParaRPr lang="en-US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3505200" cy="5262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54864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Herb Simon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48436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/>
              <a:t>Sense-making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Search and adjust representations</a:t>
            </a:r>
          </a:p>
          <a:p>
            <a:r>
              <a:rPr lang="en-US" dirty="0" smtClean="0"/>
              <a:t>Every single step entails (cognitive) costs</a:t>
            </a:r>
          </a:p>
          <a:p>
            <a:r>
              <a:rPr lang="en-US" dirty="0" smtClean="0"/>
              <a:t>Data extraction is primary cost</a:t>
            </a:r>
          </a:p>
          <a:p>
            <a:pPr lvl="1"/>
            <a:r>
              <a:rPr lang="en-US" dirty="0" smtClean="0"/>
              <a:t>Finding -&gt; selecting elements -&gt; formal choice</a:t>
            </a:r>
          </a:p>
          <a:p>
            <a:pPr lvl="1"/>
            <a:r>
              <a:rPr lang="en-US" dirty="0" smtClean="0"/>
              <a:t>Key “savings” and  “anytime principle”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Lower cost of clustering</a:t>
            </a:r>
          </a:p>
          <a:p>
            <a:r>
              <a:rPr lang="en-US" dirty="0" smtClean="0"/>
              <a:t>Lower cost of ordering</a:t>
            </a:r>
          </a:p>
          <a:p>
            <a:r>
              <a:rPr lang="en-US" dirty="0" smtClean="0"/>
              <a:t>Sense-making </a:t>
            </a:r>
            <a:r>
              <a:rPr lang="en-US" dirty="0"/>
              <a:t>limits retrieval </a:t>
            </a:r>
            <a:r>
              <a:rPr lang="en-US" dirty="0" smtClean="0"/>
              <a:t>gains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100" dirty="0" smtClean="0"/>
              <a:t>Russell, </a:t>
            </a:r>
            <a:r>
              <a:rPr lang="en-US" sz="2100" dirty="0" err="1" smtClean="0"/>
              <a:t>Stefik</a:t>
            </a:r>
            <a:r>
              <a:rPr lang="en-US" sz="2100" dirty="0" smtClean="0"/>
              <a:t>, </a:t>
            </a:r>
            <a:r>
              <a:rPr lang="en-US" sz="2100" dirty="0" err="1" smtClean="0"/>
              <a:t>Pirolli</a:t>
            </a:r>
            <a:r>
              <a:rPr lang="en-US" sz="2100" dirty="0" smtClean="0"/>
              <a:t>, Card (1993) The Cost Structure of Sense-making, </a:t>
            </a:r>
            <a:r>
              <a:rPr lang="en-US" sz="2100" i="1" dirty="0" smtClean="0"/>
              <a:t>Proceedings of </a:t>
            </a:r>
            <a:r>
              <a:rPr lang="en-US" sz="2100" i="1" dirty="0" err="1" smtClean="0"/>
              <a:t>InterCHI</a:t>
            </a:r>
            <a:r>
              <a:rPr lang="en-US" sz="2100" i="1" dirty="0" smtClean="0"/>
              <a:t> 1993</a:t>
            </a:r>
            <a:r>
              <a:rPr lang="en-US" sz="2100" dirty="0" smtClean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1822292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343820"/>
            <a:ext cx="4302092" cy="2752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Optimal </a:t>
            </a:r>
            <a:r>
              <a:rPr lang="en-US" dirty="0" smtClean="0"/>
              <a:t>Foraging 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Patchiness of food sources</a:t>
            </a:r>
          </a:p>
          <a:p>
            <a:r>
              <a:rPr lang="en-US" dirty="0" smtClean="0"/>
              <a:t>Variability of energy intake: </a:t>
            </a:r>
            <a:r>
              <a:rPr lang="en-US" dirty="0" err="1" smtClean="0"/>
              <a:t>Env</a:t>
            </a:r>
            <a:r>
              <a:rPr lang="en-US" dirty="0" smtClean="0"/>
              <a:t>. + search</a:t>
            </a:r>
          </a:p>
          <a:p>
            <a:r>
              <a:rPr lang="en-US" dirty="0" smtClean="0"/>
              <a:t>Used in many fields</a:t>
            </a:r>
            <a:endParaRPr lang="en-US" dirty="0"/>
          </a:p>
          <a:p>
            <a:r>
              <a:rPr lang="en-US" dirty="0" smtClean="0"/>
              <a:t>Marginal Value Theorem</a:t>
            </a:r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dirty="0" smtClean="0"/>
              <a:t>(</a:t>
            </a:r>
            <a:r>
              <a:rPr lang="en-US" dirty="0" err="1"/>
              <a:t>Charnov</a:t>
            </a:r>
            <a:r>
              <a:rPr lang="en-US" dirty="0"/>
              <a:t>, 1976)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64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0" y="274638"/>
            <a:ext cx="38100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Information foraging</a:t>
            </a:r>
            <a:endParaRPr lang="en-US" sz="28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57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5334000" y="76200"/>
            <a:ext cx="0" cy="65532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295400"/>
            <a:ext cx="2743200" cy="27432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486400" y="4356318"/>
            <a:ext cx="3429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Peter </a:t>
            </a:r>
            <a:r>
              <a:rPr lang="en-US" sz="2000" dirty="0" err="1" smtClean="0"/>
              <a:t>Pirolli</a:t>
            </a:r>
            <a:r>
              <a:rPr lang="en-US" sz="2000" dirty="0" smtClean="0"/>
              <a:t> PARC</a:t>
            </a:r>
          </a:p>
          <a:p>
            <a:pPr algn="ctr"/>
            <a:endParaRPr lang="en-US" sz="2000" dirty="0" smtClean="0"/>
          </a:p>
          <a:p>
            <a:pPr algn="ctr"/>
            <a:r>
              <a:rPr lang="en-US" sz="2000" dirty="0" smtClean="0">
                <a:hlinkClick r:id="rId5"/>
              </a:rPr>
              <a:t>http</a:t>
            </a:r>
            <a:r>
              <a:rPr lang="en-US" sz="2000" dirty="0">
                <a:hlinkClick r:id="rId5"/>
              </a:rPr>
              <a:t>://www.peterpirolli.com</a:t>
            </a:r>
            <a:r>
              <a:rPr lang="en-US" sz="2000" dirty="0" smtClean="0">
                <a:hlinkClick r:id="rId5"/>
              </a:rPr>
              <a:t>/</a:t>
            </a:r>
            <a:endParaRPr lang="en-US" sz="2000" dirty="0" smtClean="0"/>
          </a:p>
          <a:p>
            <a:pPr algn="ctr"/>
            <a:endParaRPr lang="en-US" sz="2000" dirty="0"/>
          </a:p>
          <a:p>
            <a:endParaRPr lang="en-US" sz="1200" dirty="0"/>
          </a:p>
          <a:p>
            <a:pPr algn="ctr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603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Information environment is “patchy”</a:t>
            </a:r>
          </a:p>
          <a:p>
            <a:pPr lvl="1"/>
            <a:r>
              <a:rPr lang="en-US" dirty="0" smtClean="0"/>
              <a:t>Scattered: within article, across articles, type, etc.</a:t>
            </a:r>
          </a:p>
          <a:p>
            <a:pPr lvl="1"/>
            <a:r>
              <a:rPr lang="en-US" dirty="0" smtClean="0"/>
              <a:t>Uneven quality</a:t>
            </a:r>
          </a:p>
          <a:p>
            <a:pPr lvl="1"/>
            <a:r>
              <a:rPr lang="en-US" dirty="0" smtClean="0"/>
              <a:t>Variable visibility: ease of access</a:t>
            </a:r>
          </a:p>
          <a:p>
            <a:pPr lvl="1"/>
            <a:r>
              <a:rPr lang="en-US" dirty="0" smtClean="0"/>
              <a:t>Dynamic</a:t>
            </a:r>
          </a:p>
          <a:p>
            <a:r>
              <a:rPr lang="en-US" dirty="0" smtClean="0"/>
              <a:t>Foraging factors</a:t>
            </a:r>
          </a:p>
          <a:p>
            <a:pPr lvl="1"/>
            <a:r>
              <a:rPr lang="en-US" dirty="0" smtClean="0"/>
              <a:t>Information diet: types, preferences, encounter</a:t>
            </a:r>
          </a:p>
          <a:p>
            <a:pPr lvl="1"/>
            <a:r>
              <a:rPr lang="en-US" dirty="0" smtClean="0"/>
              <a:t>Information scent (proximal cue): “attractiveness”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Enrichment (reduce travel, increase yield) 			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29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</TotalTime>
  <Words>280</Words>
  <Application>Microsoft Office PowerPoint</Application>
  <PresentationFormat>On-screen Show (4:3)</PresentationFormat>
  <Paragraphs>65</Paragraphs>
  <Slides>10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Scholarly research</vt:lpstr>
      <vt:lpstr>1: Cognition of search</vt:lpstr>
      <vt:lpstr>PowerPoint Presentation</vt:lpstr>
      <vt:lpstr>Sense-making</vt:lpstr>
      <vt:lpstr>Optimal Foraging Theory</vt:lpstr>
      <vt:lpstr>Information foraging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Trond Jacobsen</dc:creator>
  <cp:lastModifiedBy>Trond Jacobsen</cp:lastModifiedBy>
  <cp:revision>38</cp:revision>
  <cp:lastPrinted>2015-04-15T00:00:18Z</cp:lastPrinted>
  <dcterms:created xsi:type="dcterms:W3CDTF">2015-04-12T18:21:14Z</dcterms:created>
  <dcterms:modified xsi:type="dcterms:W3CDTF">2015-07-27T18:26:02Z</dcterms:modified>
</cp:coreProperties>
</file>